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5"/>
  </p:notesMasterIdLst>
  <p:sldIdLst>
    <p:sldId id="256" r:id="rId2"/>
    <p:sldId id="270" r:id="rId3"/>
    <p:sldId id="259" r:id="rId4"/>
    <p:sldId id="261" r:id="rId5"/>
    <p:sldId id="260" r:id="rId6"/>
    <p:sldId id="266" r:id="rId7"/>
    <p:sldId id="267" r:id="rId8"/>
    <p:sldId id="257" r:id="rId9"/>
    <p:sldId id="262" r:id="rId10"/>
    <p:sldId id="265" r:id="rId11"/>
    <p:sldId id="271"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4660"/>
  </p:normalViewPr>
  <p:slideViewPr>
    <p:cSldViewPr snapToGrid="0">
      <p:cViewPr>
        <p:scale>
          <a:sx n="66" d="100"/>
          <a:sy n="66" d="100"/>
        </p:scale>
        <p:origin x="-73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8C907-10B3-47ED-A81E-6E312FF4536C}" type="datetimeFigureOut">
              <a:rPr lang="en-US" smtClean="0"/>
              <a:t>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F886E-5576-4E51-8216-0451AF59F85C}" type="slidenum">
              <a:rPr lang="en-US" smtClean="0"/>
              <a:t>‹#›</a:t>
            </a:fld>
            <a:endParaRPr lang="en-US"/>
          </a:p>
        </p:txBody>
      </p:sp>
    </p:spTree>
    <p:extLst>
      <p:ext uri="{BB962C8B-B14F-4D97-AF65-F5344CB8AC3E}">
        <p14:creationId xmlns:p14="http://schemas.microsoft.com/office/powerpoint/2010/main" val="119980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Business</a:t>
            </a:r>
            <a:r>
              <a:rPr lang="en-US" baseline="0" dirty="0" smtClean="0"/>
              <a:t> organizations can deal with the competition by coming up with a unique product, but that is not enough, especially when the product already exist in the market. Our business model seeks to create a unique platform in the market to provide the company with a competitive advantage over the other players.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2</a:t>
            </a:fld>
            <a:endParaRPr lang="en-US"/>
          </a:p>
        </p:txBody>
      </p:sp>
    </p:spTree>
    <p:extLst>
      <p:ext uri="{BB962C8B-B14F-4D97-AF65-F5344CB8AC3E}">
        <p14:creationId xmlns:p14="http://schemas.microsoft.com/office/powerpoint/2010/main" val="31037333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team comprises of three subgroups,</a:t>
            </a:r>
            <a:r>
              <a:rPr lang="en-US" baseline="0" dirty="0" smtClean="0"/>
              <a:t> which are tasked with different responsibilities as they all work towards the realization of the same goals, to ensure that the product reaches the market. Their roles have been mentioned and highlighted above.</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11</a:t>
            </a:fld>
            <a:endParaRPr lang="en-US"/>
          </a:p>
        </p:txBody>
      </p:sp>
    </p:spTree>
    <p:extLst>
      <p:ext uri="{BB962C8B-B14F-4D97-AF65-F5344CB8AC3E}">
        <p14:creationId xmlns:p14="http://schemas.microsoft.com/office/powerpoint/2010/main" val="328437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Wome</a:t>
            </a:r>
            <a:r>
              <a:rPr lang="en-US" baseline="0" dirty="0" smtClean="0"/>
              <a:t>n are the most vulnerable gender when it comes to date rape or any other rape incident. However, apart from the inability to access justice through the police, these women also experience reduced self-esteem and self-worth. This drug, through our message, intends to give them back their confidence and self-confidence to attend parties, for those who love going to parties, without having to worry about being potential victim of date rape.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12</a:t>
            </a:fld>
            <a:endParaRPr lang="en-US"/>
          </a:p>
        </p:txBody>
      </p:sp>
    </p:spTree>
    <p:extLst>
      <p:ext uri="{BB962C8B-B14F-4D97-AF65-F5344CB8AC3E}">
        <p14:creationId xmlns:p14="http://schemas.microsoft.com/office/powerpoint/2010/main" val="1890559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company intends to make use of all and any available means to reach out to its target customers in the market. This will not be easy, but through collaboration and partnership with the online platforms, the company intends to reach the market and expands its market base. Most young people are available online and this is where the company intends to meet them. This model is designed to help the company go to the customers, instead, of waiting for the customers to come to us.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13</a:t>
            </a:fld>
            <a:endParaRPr lang="en-US"/>
          </a:p>
        </p:txBody>
      </p:sp>
    </p:spTree>
    <p:extLst>
      <p:ext uri="{BB962C8B-B14F-4D97-AF65-F5344CB8AC3E}">
        <p14:creationId xmlns:p14="http://schemas.microsoft.com/office/powerpoint/2010/main" val="3196561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Date</a:t>
            </a:r>
            <a:r>
              <a:rPr lang="en-US" baseline="0" dirty="0" smtClean="0"/>
              <a:t> rape is one of the social problems that we are facing as a society today. This drug will help address this problem by reducing the incidences of date rape occurring. It minimizes the effects of data rape drugs, thus, keeping the individual sober.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3</a:t>
            </a:fld>
            <a:endParaRPr lang="en-US"/>
          </a:p>
        </p:txBody>
      </p:sp>
    </p:spTree>
    <p:extLst>
      <p:ext uri="{BB962C8B-B14F-4D97-AF65-F5344CB8AC3E}">
        <p14:creationId xmlns:p14="http://schemas.microsoft.com/office/powerpoint/2010/main" val="3687111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someone goes to a date with another person,</a:t>
            </a:r>
            <a:r>
              <a:rPr lang="en-US" baseline="0" dirty="0" smtClean="0"/>
              <a:t> they expect to be treated with dignity and respect. However, sometimes, the same people they trust turn on them and pray on them. This product seeks to help such women who fall victims to predators to minimize the risks of being sexually assaulted by detecting any date rape drugs that may be used by the predator.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4</a:t>
            </a:fld>
            <a:endParaRPr lang="en-US"/>
          </a:p>
        </p:txBody>
      </p:sp>
    </p:spTree>
    <p:extLst>
      <p:ext uri="{BB962C8B-B14F-4D97-AF65-F5344CB8AC3E}">
        <p14:creationId xmlns:p14="http://schemas.microsoft.com/office/powerpoint/2010/main" val="968153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key objectives</a:t>
            </a:r>
            <a:r>
              <a:rPr lang="en-US" baseline="0" dirty="0" smtClean="0"/>
              <a:t> of this model is to increase the company’s revenue by 25% as well as expand to the international markets, outside the United States. Currently, the company targets the customers in the United States. We intend to expand this market to international arena by 20% in the next 5 years. Through this mode, the company aims at increasing its online availability by partnering with online service providers such as Google. The key customer targets include women and young females, both college going and party goers who are susceptible to date rape.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5</a:t>
            </a:fld>
            <a:endParaRPr lang="en-US"/>
          </a:p>
        </p:txBody>
      </p:sp>
    </p:spTree>
    <p:extLst>
      <p:ext uri="{BB962C8B-B14F-4D97-AF65-F5344CB8AC3E}">
        <p14:creationId xmlns:p14="http://schemas.microsoft.com/office/powerpoint/2010/main" val="3239881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a:t>
            </a:r>
            <a:r>
              <a:rPr lang="en-US" baseline="0" dirty="0" smtClean="0"/>
              <a:t> product has a wide range of opportunities to grow and expand including the intended plan to expand and go international in the next five years. This will be facilitated by partnerships with the online platforms and service providers. Further, other potential partners include learning institutions and business organizations. </a:t>
            </a:r>
            <a:r>
              <a:rPr lang="en-US" dirty="0" smtClean="0"/>
              <a:t>Even</a:t>
            </a:r>
            <a:r>
              <a:rPr lang="en-US" baseline="0" dirty="0" smtClean="0"/>
              <a:t> though the product has not yet been launched, our projections shows that we can meet the target by the end of the first five years. These projections are shown in the slide as 20% in the second year, and 30% in the following three years. </a:t>
            </a:r>
            <a:endParaRPr lang="en-US" dirty="0" smtClean="0"/>
          </a:p>
          <a:p>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6</a:t>
            </a:fld>
            <a:endParaRPr lang="en-US"/>
          </a:p>
        </p:txBody>
      </p:sp>
    </p:spTree>
    <p:extLst>
      <p:ext uri="{BB962C8B-B14F-4D97-AF65-F5344CB8AC3E}">
        <p14:creationId xmlns:p14="http://schemas.microsoft.com/office/powerpoint/2010/main" val="527947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Competition is a real threat,</a:t>
            </a:r>
            <a:r>
              <a:rPr lang="en-US" baseline="0" dirty="0" smtClean="0"/>
              <a:t> especially from Drink Safe Technologies, which has produced the same product. However, with this model, the company hopes to become more competitive in market. The company intends to take advantage of the loopholes or shortcomings of the existing product and take over the market.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7</a:t>
            </a:fld>
            <a:endParaRPr lang="en-US"/>
          </a:p>
        </p:txBody>
      </p:sp>
    </p:spTree>
    <p:extLst>
      <p:ext uri="{BB962C8B-B14F-4D97-AF65-F5344CB8AC3E}">
        <p14:creationId xmlns:p14="http://schemas.microsoft.com/office/powerpoint/2010/main" val="3896404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business model is unique because it aims at reaching to the customers by responding to their needs. It involves understanding what the consumer wants and responding</a:t>
            </a:r>
            <a:r>
              <a:rPr lang="en-US" baseline="0" dirty="0" smtClean="0"/>
              <a:t> by providing the exact product that would meet their desires. In this model, our main focus would be on the clients, trying to understand what they need and how we (as a company) can come in and help.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8</a:t>
            </a:fld>
            <a:endParaRPr lang="en-US"/>
          </a:p>
        </p:txBody>
      </p:sp>
    </p:spTree>
    <p:extLst>
      <p:ext uri="{BB962C8B-B14F-4D97-AF65-F5344CB8AC3E}">
        <p14:creationId xmlns:p14="http://schemas.microsoft.com/office/powerpoint/2010/main" val="1123225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place our value on customers’ needs and this is reflected on the kind of product quality we offer as well as its availability in the market. Unlike our competitors, we intend to make the product more readily available in the market through partnerships with the social media and online service platforms. Our pricing strategy includes a premium offer, which includes free delivery for all customers who make purchases through the app or company website. This subscription would be offered at an annual fee of $37 and the individual can access all the premium services including free delivery countrywide.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9</a:t>
            </a:fld>
            <a:endParaRPr lang="en-US"/>
          </a:p>
        </p:txBody>
      </p:sp>
    </p:spTree>
    <p:extLst>
      <p:ext uri="{BB962C8B-B14F-4D97-AF65-F5344CB8AC3E}">
        <p14:creationId xmlns:p14="http://schemas.microsoft.com/office/powerpoint/2010/main" val="3107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product will need a total budget of $1,550,000 to successfully create and launch in the market. This cost, as highlighted in the slide includes the cost associated with getting new customers, customer retention, and also, the operating cost. </a:t>
            </a:r>
            <a:endParaRPr lang="en-US" dirty="0"/>
          </a:p>
        </p:txBody>
      </p:sp>
      <p:sp>
        <p:nvSpPr>
          <p:cNvPr id="4" name="Slide Number Placeholder 3"/>
          <p:cNvSpPr>
            <a:spLocks noGrp="1"/>
          </p:cNvSpPr>
          <p:nvPr>
            <p:ph type="sldNum" sz="quarter" idx="10"/>
          </p:nvPr>
        </p:nvSpPr>
        <p:spPr/>
        <p:txBody>
          <a:bodyPr/>
          <a:lstStyle/>
          <a:p>
            <a:fld id="{A86F886E-5576-4E51-8216-0451AF59F85C}" type="slidenum">
              <a:rPr lang="en-US" smtClean="0"/>
              <a:t>10</a:t>
            </a:fld>
            <a:endParaRPr lang="en-US"/>
          </a:p>
        </p:txBody>
      </p:sp>
    </p:spTree>
    <p:extLst>
      <p:ext uri="{BB962C8B-B14F-4D97-AF65-F5344CB8AC3E}">
        <p14:creationId xmlns:p14="http://schemas.microsoft.com/office/powerpoint/2010/main" val="765157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BA54875-43C6-4759-9CE1-D57A8BC12DA5}"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28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4875-43C6-4759-9CE1-D57A8BC12DA5}"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915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4875-43C6-4759-9CE1-D57A8BC12DA5}"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6177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4875-43C6-4759-9CE1-D57A8BC12DA5}" type="slidenum">
              <a:rPr lang="en-US" smtClean="0"/>
              <a:t>‹#›</a:t>
            </a:fld>
            <a:endParaRPr lang="en-US"/>
          </a:p>
        </p:txBody>
      </p:sp>
    </p:spTree>
    <p:extLst>
      <p:ext uri="{BB962C8B-B14F-4D97-AF65-F5344CB8AC3E}">
        <p14:creationId xmlns:p14="http://schemas.microsoft.com/office/powerpoint/2010/main" val="4225091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4875-43C6-4759-9CE1-D57A8BC12DA5}"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3828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9A2F9D-54BC-4391-892B-A8AC6FA1ADB1}"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54875-43C6-4759-9CE1-D57A8BC12DA5}"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799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9A2F9D-54BC-4391-892B-A8AC6FA1ADB1}"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54875-43C6-4759-9CE1-D57A8BC12DA5}"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1854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9A2F9D-54BC-4391-892B-A8AC6FA1ADB1}" type="datetimeFigureOut">
              <a:rPr lang="en-US" smtClean="0"/>
              <a:t>2/16/2021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A54875-43C6-4759-9CE1-D57A8BC12DA5}"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0347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9A2F9D-54BC-4391-892B-A8AC6FA1ADB1}" type="datetimeFigureOut">
              <a:rPr lang="en-US" smtClean="0"/>
              <a:t>2/16/2021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A54875-43C6-4759-9CE1-D57A8BC12DA5}"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2408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A2F9D-54BC-4391-892B-A8AC6FA1ADB1}" type="datetimeFigureOut">
              <a:rPr lang="en-US" smtClean="0"/>
              <a:t>2/16/2021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A54875-43C6-4759-9CE1-D57A8BC12DA5}" type="slidenum">
              <a:rPr lang="en-US" smtClean="0"/>
              <a:t>‹#›</a:t>
            </a:fld>
            <a:endParaRPr lang="en-US"/>
          </a:p>
        </p:txBody>
      </p:sp>
    </p:spTree>
    <p:extLst>
      <p:ext uri="{BB962C8B-B14F-4D97-AF65-F5344CB8AC3E}">
        <p14:creationId xmlns:p14="http://schemas.microsoft.com/office/powerpoint/2010/main" val="2507831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9A2F9D-54BC-4391-892B-A8AC6FA1ADB1}"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54875-43C6-4759-9CE1-D57A8BC12DA5}"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2926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59A2F9D-54BC-4391-892B-A8AC6FA1ADB1}" type="datetimeFigureOut">
              <a:rPr lang="en-US" smtClean="0"/>
              <a:t>2/16/2021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BA54875-43C6-4759-9CE1-D57A8BC12DA5}"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6141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59A2F9D-54BC-4391-892B-A8AC6FA1ADB1}" type="datetimeFigureOut">
              <a:rPr lang="en-US" smtClean="0"/>
              <a:t>2/16/2021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BA54875-43C6-4759-9CE1-D57A8BC12DA5}"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04613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Undercover colors</a:t>
            </a:r>
            <a:endParaRPr lang="en-US" dirty="0"/>
          </a:p>
        </p:txBody>
      </p:sp>
      <p:sp>
        <p:nvSpPr>
          <p:cNvPr id="3" name="Subtitle 2"/>
          <p:cNvSpPr>
            <a:spLocks noGrp="1"/>
          </p:cNvSpPr>
          <p:nvPr>
            <p:ph type="subTitle" idx="1"/>
          </p:nvPr>
        </p:nvSpPr>
        <p:spPr>
          <a:xfrm>
            <a:off x="2417779" y="3531204"/>
            <a:ext cx="8637073" cy="1911653"/>
          </a:xfrm>
        </p:spPr>
        <p:txBody>
          <a:bodyPr>
            <a:normAutofit/>
          </a:bodyPr>
          <a:lstStyle/>
          <a:p>
            <a:r>
              <a:rPr lang="en-US" sz="2800" dirty="0"/>
              <a:t>Customer value-obsessed business </a:t>
            </a:r>
            <a:r>
              <a:rPr lang="en-US" sz="2800" dirty="0" smtClean="0"/>
              <a:t>model</a:t>
            </a:r>
          </a:p>
          <a:p>
            <a:r>
              <a:rPr lang="en-US" sz="2800" b="1" dirty="0" err="1" smtClean="0"/>
              <a:t>Sipchip</a:t>
            </a:r>
            <a:r>
              <a:rPr lang="en-US" sz="2800" b="1" dirty="0" smtClean="0"/>
              <a:t>:</a:t>
            </a:r>
            <a:r>
              <a:rPr lang="en-US" sz="2800" dirty="0" smtClean="0"/>
              <a:t> </a:t>
            </a:r>
            <a:r>
              <a:rPr lang="en-US" sz="2800" i="1" dirty="0" smtClean="0"/>
              <a:t>The only drink test with 99.3% accuracy</a:t>
            </a:r>
            <a:endParaRPr lang="en-US" sz="2800" i="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7657" y="0"/>
            <a:ext cx="3904343" cy="3343729"/>
          </a:xfrm>
          <a:prstGeom prst="rect">
            <a:avLst/>
          </a:prstGeom>
        </p:spPr>
      </p:pic>
    </p:spTree>
    <p:extLst>
      <p:ext uri="{BB962C8B-B14F-4D97-AF65-F5344CB8AC3E}">
        <p14:creationId xmlns:p14="http://schemas.microsoft.com/office/powerpoint/2010/main" val="4015947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 of financing</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Like any product, </a:t>
            </a:r>
            <a:r>
              <a:rPr lang="en-US" dirty="0" err="1" smtClean="0"/>
              <a:t>Sipchip</a:t>
            </a:r>
            <a:r>
              <a:rPr lang="en-US" dirty="0" smtClean="0"/>
              <a:t> will need to be facilitated right from the production to launch in the market</a:t>
            </a:r>
          </a:p>
          <a:p>
            <a:r>
              <a:rPr lang="en-US" dirty="0" smtClean="0"/>
              <a:t>The investment needed will be as follows:</a:t>
            </a:r>
          </a:p>
          <a:p>
            <a:r>
              <a:rPr lang="en-US" dirty="0" smtClean="0"/>
              <a:t>$750,000- New customer acquisition </a:t>
            </a:r>
          </a:p>
          <a:p>
            <a:r>
              <a:rPr lang="en-US" dirty="0" smtClean="0"/>
              <a:t>This will include the cost of hiring or purchasing online platforms, pay for TV ads, and other services that will be needed to reach new customers</a:t>
            </a:r>
          </a:p>
          <a:p>
            <a:r>
              <a:rPr lang="en-US" dirty="0" smtClean="0"/>
              <a:t>$300,000- customer retention </a:t>
            </a:r>
          </a:p>
          <a:p>
            <a:r>
              <a:rPr lang="en-US" dirty="0" smtClean="0"/>
              <a:t>$500,000- Operating cost</a:t>
            </a:r>
            <a:endParaRPr lang="en-US" dirty="0"/>
          </a:p>
        </p:txBody>
      </p:sp>
    </p:spTree>
    <p:extLst>
      <p:ext uri="{BB962C8B-B14F-4D97-AF65-F5344CB8AC3E}">
        <p14:creationId xmlns:p14="http://schemas.microsoft.com/office/powerpoint/2010/main" val="1962531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We are sincere company with focused vision and mission to help eradicate social problems like date rape in the society</a:t>
            </a:r>
          </a:p>
          <a:p>
            <a:r>
              <a:rPr lang="en-US" dirty="0" smtClean="0"/>
              <a:t>Our amazing team that make dream become a reality comprises of nine individuals divided into three subgroups; design, marketing, and IT</a:t>
            </a:r>
          </a:p>
          <a:p>
            <a:r>
              <a:rPr lang="en-US" dirty="0" smtClean="0"/>
              <a:t>Design team is responsible for creating clean and quality product</a:t>
            </a:r>
          </a:p>
          <a:p>
            <a:r>
              <a:rPr lang="en-US" dirty="0" smtClean="0"/>
              <a:t>Marketing team facilitates the sales of the product by creating marketing strategies</a:t>
            </a:r>
          </a:p>
          <a:p>
            <a:r>
              <a:rPr lang="en-US" dirty="0" smtClean="0"/>
              <a:t>IT maintains and makes the website attractive as well as make customer’s experience unforgettable </a:t>
            </a:r>
            <a:endParaRPr lang="en-US" dirty="0"/>
          </a:p>
        </p:txBody>
      </p:sp>
    </p:spTree>
    <p:extLst>
      <p:ext uri="{BB962C8B-B14F-4D97-AF65-F5344CB8AC3E}">
        <p14:creationId xmlns:p14="http://schemas.microsoft.com/office/powerpoint/2010/main" val="4070271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Messaging </a:t>
            </a:r>
            <a:endParaRPr lang="en-US" dirty="0"/>
          </a:p>
        </p:txBody>
      </p:sp>
      <p:sp>
        <p:nvSpPr>
          <p:cNvPr id="3" name="Content Placeholder 2"/>
          <p:cNvSpPr>
            <a:spLocks noGrp="1"/>
          </p:cNvSpPr>
          <p:nvPr>
            <p:ph sz="quarter" idx="13"/>
          </p:nvPr>
        </p:nvSpPr>
        <p:spPr/>
        <p:txBody>
          <a:bodyPr/>
          <a:lstStyle/>
          <a:p>
            <a:r>
              <a:rPr lang="en-US" dirty="0" smtClean="0"/>
              <a:t>The number one date rape drug detector-built for date rape victims to enhance their confidence </a:t>
            </a:r>
          </a:p>
          <a:p>
            <a:r>
              <a:rPr lang="en-US" dirty="0" smtClean="0"/>
              <a:t>This message is based on our customer targets</a:t>
            </a:r>
          </a:p>
          <a:p>
            <a:r>
              <a:rPr lang="en-US" dirty="0" smtClean="0"/>
              <a:t>We intend to help women who are victims of date rape regain their confidence of going out on dates and parties </a:t>
            </a:r>
          </a:p>
          <a:p>
            <a:r>
              <a:rPr lang="en-US" dirty="0" smtClean="0"/>
              <a:t>Most victims of date rape often get demoralized and their self-esteem drastically reduces</a:t>
            </a:r>
          </a:p>
          <a:p>
            <a:r>
              <a:rPr lang="en-US" dirty="0" smtClean="0"/>
              <a:t>This drug seeks to give them that confidence </a:t>
            </a:r>
          </a:p>
          <a:p>
            <a:r>
              <a:rPr lang="en-US" dirty="0" smtClean="0"/>
              <a:t>They don’t need to worry about who is going to drug them when they attend parties </a:t>
            </a:r>
            <a:endParaRPr lang="en-US" dirty="0"/>
          </a:p>
        </p:txBody>
      </p:sp>
    </p:spTree>
    <p:extLst>
      <p:ext uri="{BB962C8B-B14F-4D97-AF65-F5344CB8AC3E}">
        <p14:creationId xmlns:p14="http://schemas.microsoft.com/office/powerpoint/2010/main" val="739320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Go-To-market</a:t>
            </a:r>
            <a:endParaRPr lang="en-US" dirty="0"/>
          </a:p>
        </p:txBody>
      </p:sp>
      <p:sp>
        <p:nvSpPr>
          <p:cNvPr id="3" name="Content Placeholder 2"/>
          <p:cNvSpPr>
            <a:spLocks noGrp="1"/>
          </p:cNvSpPr>
          <p:nvPr>
            <p:ph sz="quarter" idx="13"/>
          </p:nvPr>
        </p:nvSpPr>
        <p:spPr/>
        <p:txBody>
          <a:bodyPr>
            <a:normAutofit fontScale="92500" lnSpcReduction="10000"/>
          </a:bodyPr>
          <a:lstStyle/>
          <a:p>
            <a:r>
              <a:rPr lang="en-US" dirty="0" smtClean="0"/>
              <a:t>Reaching the target market is a collaborative approach </a:t>
            </a:r>
          </a:p>
          <a:p>
            <a:r>
              <a:rPr lang="en-US" dirty="0" smtClean="0"/>
              <a:t>The company will make use of all the available platforms and avenues to reach its target customers in the market</a:t>
            </a:r>
          </a:p>
          <a:p>
            <a:r>
              <a:rPr lang="en-US" dirty="0" smtClean="0"/>
              <a:t>These strategies include:</a:t>
            </a:r>
          </a:p>
          <a:p>
            <a:r>
              <a:rPr lang="en-US" dirty="0" smtClean="0"/>
              <a:t>The company website </a:t>
            </a:r>
          </a:p>
          <a:p>
            <a:r>
              <a:rPr lang="en-US" dirty="0" smtClean="0"/>
              <a:t>Social networking sites such as Facebook, YouTube, and Twitter </a:t>
            </a:r>
          </a:p>
          <a:p>
            <a:r>
              <a:rPr lang="en-US" dirty="0" smtClean="0"/>
              <a:t>Direct-to-consumer advertising </a:t>
            </a:r>
          </a:p>
          <a:p>
            <a:r>
              <a:rPr lang="en-US" dirty="0" smtClean="0"/>
              <a:t>Physical stores </a:t>
            </a:r>
            <a:endParaRPr lang="en-US" dirty="0"/>
          </a:p>
        </p:txBody>
      </p:sp>
    </p:spTree>
    <p:extLst>
      <p:ext uri="{BB962C8B-B14F-4D97-AF65-F5344CB8AC3E}">
        <p14:creationId xmlns:p14="http://schemas.microsoft.com/office/powerpoint/2010/main" val="2987360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lnSpcReduction="10000"/>
          </a:bodyPr>
          <a:lstStyle/>
          <a:p>
            <a:r>
              <a:rPr lang="en-US" dirty="0" smtClean="0"/>
              <a:t>Consumer-focused business model is effective because it seeks to respond to specific consumer needs</a:t>
            </a:r>
          </a:p>
          <a:p>
            <a:r>
              <a:rPr lang="en-US" dirty="0" smtClean="0"/>
              <a:t>It requires development of a properly-designed and effective plan</a:t>
            </a:r>
          </a:p>
          <a:p>
            <a:r>
              <a:rPr lang="en-US" dirty="0" smtClean="0"/>
              <a:t>Our business model is based on using the existing market shortage and respond to customer needs</a:t>
            </a:r>
          </a:p>
          <a:p>
            <a:r>
              <a:rPr lang="en-US" dirty="0" smtClean="0"/>
              <a:t>Our product is a drug that seeks to alert the target customer group on the potential risks of being drugged</a:t>
            </a:r>
          </a:p>
          <a:p>
            <a:r>
              <a:rPr lang="en-US" dirty="0" smtClean="0"/>
              <a:t>The target group comprises of women and young females in colleges and party-goers</a:t>
            </a:r>
            <a:endParaRPr lang="en-US" dirty="0"/>
          </a:p>
        </p:txBody>
      </p:sp>
    </p:spTree>
    <p:extLst>
      <p:ext uri="{BB962C8B-B14F-4D97-AF65-F5344CB8AC3E}">
        <p14:creationId xmlns:p14="http://schemas.microsoft.com/office/powerpoint/2010/main" val="1599472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t>
            </a:r>
            <a:endParaRPr lang="en-US" dirty="0"/>
          </a:p>
        </p:txBody>
      </p:sp>
      <p:sp>
        <p:nvSpPr>
          <p:cNvPr id="3" name="Content Placeholder 2"/>
          <p:cNvSpPr>
            <a:spLocks noGrp="1"/>
          </p:cNvSpPr>
          <p:nvPr>
            <p:ph sz="quarter" idx="13"/>
          </p:nvPr>
        </p:nvSpPr>
        <p:spPr/>
        <p:txBody>
          <a:bodyPr/>
          <a:lstStyle/>
          <a:p>
            <a:r>
              <a:rPr lang="en-US" dirty="0" err="1" smtClean="0"/>
              <a:t>Sipchip</a:t>
            </a:r>
            <a:r>
              <a:rPr lang="en-US" dirty="0" smtClean="0"/>
              <a:t> is a drug that will help victims and potential victims of date rape to take precautionary measures to minimize their chances of becoming victims </a:t>
            </a:r>
          </a:p>
          <a:p>
            <a:r>
              <a:rPr lang="en-US" dirty="0" smtClean="0"/>
              <a:t>This drug reduces the effects that may results in date rape such as:</a:t>
            </a:r>
          </a:p>
          <a:p>
            <a:r>
              <a:rPr lang="en-US" dirty="0" smtClean="0"/>
              <a:t>Drinking alcohol content that has been laced with other drugs </a:t>
            </a:r>
          </a:p>
          <a:p>
            <a:r>
              <a:rPr lang="en-US" dirty="0" smtClean="0"/>
              <a:t>Inability to detect the content in the drugs </a:t>
            </a:r>
          </a:p>
          <a:p>
            <a:r>
              <a:rPr lang="en-US" dirty="0" smtClean="0"/>
              <a:t>This drug will, particularly, help women (who in most cases) fall victims of date rape </a:t>
            </a:r>
          </a:p>
          <a:p>
            <a:r>
              <a:rPr lang="en-US" dirty="0" smtClean="0"/>
              <a:t>It prevents or reduces the incidences of rape occurring because it keeps the individual sober </a:t>
            </a:r>
            <a:endParaRPr lang="en-US" dirty="0"/>
          </a:p>
        </p:txBody>
      </p:sp>
    </p:spTree>
    <p:extLst>
      <p:ext uri="{BB962C8B-B14F-4D97-AF65-F5344CB8AC3E}">
        <p14:creationId xmlns:p14="http://schemas.microsoft.com/office/powerpoint/2010/main" val="1011451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solution</a:t>
            </a:r>
            <a:endParaRPr lang="en-US" dirty="0"/>
          </a:p>
        </p:txBody>
      </p:sp>
      <p:sp>
        <p:nvSpPr>
          <p:cNvPr id="3" name="Content Placeholder 2"/>
          <p:cNvSpPr>
            <a:spLocks noGrp="1"/>
          </p:cNvSpPr>
          <p:nvPr>
            <p:ph sz="quarter" idx="13"/>
          </p:nvPr>
        </p:nvSpPr>
        <p:spPr/>
        <p:txBody>
          <a:bodyPr/>
          <a:lstStyle/>
          <a:p>
            <a:r>
              <a:rPr lang="en-US" dirty="0" smtClean="0"/>
              <a:t>CUSTOMER CHALLENGES</a:t>
            </a:r>
          </a:p>
          <a:p>
            <a:r>
              <a:rPr lang="en-US" dirty="0" smtClean="0"/>
              <a:t>The existing laws and policies are ineffective and do not prevent date rape occurrences</a:t>
            </a:r>
          </a:p>
          <a:p>
            <a:r>
              <a:rPr lang="en-US" dirty="0" smtClean="0"/>
              <a:t>Many people do not anticipate date rape incidences </a:t>
            </a:r>
          </a:p>
          <a:p>
            <a:r>
              <a:rPr lang="en-US" dirty="0" smtClean="0"/>
              <a:t>OUR SOLUTION </a:t>
            </a:r>
          </a:p>
          <a:p>
            <a:r>
              <a:rPr lang="en-US" dirty="0" smtClean="0"/>
              <a:t>We intend to meet the needs of the women who may potentially or have fallen victims of date rape</a:t>
            </a:r>
          </a:p>
          <a:p>
            <a:r>
              <a:rPr lang="en-US" dirty="0" smtClean="0"/>
              <a:t>We intend to help women who may fall victims to predators reduce the risks of date rape</a:t>
            </a:r>
          </a:p>
        </p:txBody>
      </p:sp>
    </p:spTree>
    <p:extLst>
      <p:ext uri="{BB962C8B-B14F-4D97-AF65-F5344CB8AC3E}">
        <p14:creationId xmlns:p14="http://schemas.microsoft.com/office/powerpoint/2010/main" val="479715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Marketing/sales</a:t>
            </a:r>
            <a:endParaRPr lang="en-US" dirty="0"/>
          </a:p>
        </p:txBody>
      </p:sp>
      <p:sp>
        <p:nvSpPr>
          <p:cNvPr id="3" name="Content Placeholder 2"/>
          <p:cNvSpPr>
            <a:spLocks noGrp="1"/>
          </p:cNvSpPr>
          <p:nvPr>
            <p:ph sz="quarter" idx="13"/>
          </p:nvPr>
        </p:nvSpPr>
        <p:spPr/>
        <p:txBody>
          <a:bodyPr/>
          <a:lstStyle/>
          <a:p>
            <a:r>
              <a:rPr lang="en-US" dirty="0" smtClean="0"/>
              <a:t>Increase the company revenue by 25% </a:t>
            </a:r>
          </a:p>
          <a:p>
            <a:r>
              <a:rPr lang="en-US" dirty="0" smtClean="0"/>
              <a:t>Expand the market to international (beyond the U.S. borders) by 20% by the end of the next 5 years</a:t>
            </a:r>
          </a:p>
          <a:p>
            <a:r>
              <a:rPr lang="en-US" dirty="0" smtClean="0"/>
              <a:t>Increase online availability by collaborating with online platforms such as Google my business </a:t>
            </a:r>
          </a:p>
          <a:p>
            <a:r>
              <a:rPr lang="en-US" dirty="0" smtClean="0"/>
              <a:t>CUSTOMER TARGETS</a:t>
            </a:r>
          </a:p>
          <a:p>
            <a:r>
              <a:rPr lang="en-US" dirty="0" smtClean="0"/>
              <a:t>College going females</a:t>
            </a:r>
          </a:p>
          <a:p>
            <a:r>
              <a:rPr lang="en-US" dirty="0" smtClean="0"/>
              <a:t>Party goers (women) and any individual who may fall victim of date rape</a:t>
            </a:r>
          </a:p>
        </p:txBody>
      </p:sp>
    </p:spTree>
    <p:extLst>
      <p:ext uri="{BB962C8B-B14F-4D97-AF65-F5344CB8AC3E}">
        <p14:creationId xmlns:p14="http://schemas.microsoft.com/office/powerpoint/2010/main" val="2437742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projection</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smtClean="0"/>
              <a:t>International expansion </a:t>
            </a:r>
          </a:p>
          <a:p>
            <a:r>
              <a:rPr lang="en-US" dirty="0" smtClean="0"/>
              <a:t>Our premium offerings through the website </a:t>
            </a:r>
          </a:p>
          <a:p>
            <a:r>
              <a:rPr lang="en-US" dirty="0" smtClean="0"/>
              <a:t>Partner expansion to include other players that can help us reach new markets</a:t>
            </a:r>
          </a:p>
          <a:p>
            <a:r>
              <a:rPr lang="en-US" dirty="0" smtClean="0"/>
              <a:t>Potential new partners include colleges and schools where most of the victims are largely available </a:t>
            </a:r>
          </a:p>
          <a:p>
            <a:r>
              <a:rPr lang="en-US" dirty="0" smtClean="0"/>
              <a:t>Business corporations or entities with workers who can be susceptible to date rape incidents</a:t>
            </a:r>
          </a:p>
          <a:p>
            <a:r>
              <a:rPr lang="en-US" dirty="0" smtClean="0"/>
              <a:t>We project </a:t>
            </a:r>
            <a:r>
              <a:rPr lang="en-US" dirty="0"/>
              <a:t>to increase the product sales by 20% in the second year after launch</a:t>
            </a:r>
          </a:p>
          <a:p>
            <a:r>
              <a:rPr lang="en-US" dirty="0"/>
              <a:t>Further, we project an increment of revenue by 30% in the third , fourth, and fifth year after launch</a:t>
            </a:r>
          </a:p>
          <a:p>
            <a:r>
              <a:rPr lang="en-US" dirty="0"/>
              <a:t>The international market is expected to increase by 30% by the end of the fifth year</a:t>
            </a:r>
          </a:p>
          <a:p>
            <a:endParaRPr lang="en-US" dirty="0" smtClean="0"/>
          </a:p>
          <a:p>
            <a:endParaRPr lang="en-US" dirty="0"/>
          </a:p>
        </p:txBody>
      </p:sp>
    </p:spTree>
    <p:extLst>
      <p:ext uri="{BB962C8B-B14F-4D97-AF65-F5344CB8AC3E}">
        <p14:creationId xmlns:p14="http://schemas.microsoft.com/office/powerpoint/2010/main" val="3083479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Competition </a:t>
            </a:r>
            <a:endParaRPr lang="en-US" dirty="0"/>
          </a:p>
        </p:txBody>
      </p:sp>
      <p:sp>
        <p:nvSpPr>
          <p:cNvPr id="3" name="Content Placeholder 2"/>
          <p:cNvSpPr>
            <a:spLocks noGrp="1"/>
          </p:cNvSpPr>
          <p:nvPr>
            <p:ph sz="quarter" idx="13"/>
          </p:nvPr>
        </p:nvSpPr>
        <p:spPr/>
        <p:txBody>
          <a:bodyPr/>
          <a:lstStyle/>
          <a:p>
            <a:r>
              <a:rPr lang="en-US" dirty="0" smtClean="0"/>
              <a:t>Competition is a threat, but also, an opportunity </a:t>
            </a:r>
          </a:p>
          <a:p>
            <a:r>
              <a:rPr lang="en-US" dirty="0" smtClean="0"/>
              <a:t>Other companies already created the same product include Drink Safe Technologies </a:t>
            </a:r>
          </a:p>
          <a:p>
            <a:r>
              <a:rPr lang="en-US" dirty="0" smtClean="0"/>
              <a:t>The product is already in the market </a:t>
            </a:r>
          </a:p>
          <a:p>
            <a:r>
              <a:rPr lang="en-US" dirty="0" smtClean="0"/>
              <a:t>But, </a:t>
            </a:r>
            <a:r>
              <a:rPr lang="en-US" dirty="0" err="1" smtClean="0"/>
              <a:t>Sipchip</a:t>
            </a:r>
            <a:r>
              <a:rPr lang="en-US" dirty="0" smtClean="0"/>
              <a:t> intends to take the opportunity in the existing loopholes including user errors and reduced accuracy during usage</a:t>
            </a:r>
          </a:p>
          <a:p>
            <a:r>
              <a:rPr lang="en-US" dirty="0" err="1" smtClean="0"/>
              <a:t>Sipchip</a:t>
            </a:r>
            <a:r>
              <a:rPr lang="en-US" dirty="0" smtClean="0"/>
              <a:t> intends to enhance accuracy during usage as well as minimize user errors through provision of a guideline on how it should be used</a:t>
            </a:r>
          </a:p>
        </p:txBody>
      </p:sp>
    </p:spTree>
    <p:extLst>
      <p:ext uri="{BB962C8B-B14F-4D97-AF65-F5344CB8AC3E}">
        <p14:creationId xmlns:p14="http://schemas.microsoft.com/office/powerpoint/2010/main" val="1428718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model</a:t>
            </a:r>
            <a:endParaRPr lang="en-US" dirty="0"/>
          </a:p>
        </p:txBody>
      </p:sp>
      <p:sp>
        <p:nvSpPr>
          <p:cNvPr id="3" name="Content Placeholder 2"/>
          <p:cNvSpPr>
            <a:spLocks noGrp="1"/>
          </p:cNvSpPr>
          <p:nvPr>
            <p:ph sz="quarter" idx="13"/>
          </p:nvPr>
        </p:nvSpPr>
        <p:spPr/>
        <p:txBody>
          <a:bodyPr/>
          <a:lstStyle/>
          <a:p>
            <a:r>
              <a:rPr lang="en-US" dirty="0" smtClean="0"/>
              <a:t>This model is based on solving the customers’ problems and issues </a:t>
            </a:r>
          </a:p>
          <a:p>
            <a:r>
              <a:rPr lang="en-US" dirty="0" smtClean="0"/>
              <a:t>It involves anticipating the customers’ needs </a:t>
            </a:r>
          </a:p>
          <a:p>
            <a:r>
              <a:rPr lang="en-US" dirty="0" smtClean="0"/>
              <a:t>Making the lives of our customers easier by eliminating frictions or hassles they experience as they go about their day-to-day businesses </a:t>
            </a:r>
          </a:p>
          <a:p>
            <a:r>
              <a:rPr lang="en-US" dirty="0" smtClean="0"/>
              <a:t>This model focuses on the customers’ needs and wants</a:t>
            </a:r>
          </a:p>
          <a:p>
            <a:r>
              <a:rPr lang="en-US" dirty="0" smtClean="0"/>
              <a:t>Working in collaboration with the online platforms like Google my business platform to reach out to our customers countrywide</a:t>
            </a:r>
          </a:p>
        </p:txBody>
      </p:sp>
    </p:spTree>
    <p:extLst>
      <p:ext uri="{BB962C8B-B14F-4D97-AF65-F5344CB8AC3E}">
        <p14:creationId xmlns:p14="http://schemas.microsoft.com/office/powerpoint/2010/main" val="221805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Financing and pricing</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We are not the pioneers of this kind of drug, but we intend to enhance its quality and access to customers (more than what existing players offer)</a:t>
            </a:r>
          </a:p>
          <a:p>
            <a:r>
              <a:rPr lang="en-US" dirty="0" smtClean="0"/>
              <a:t>With partnership with the online platforms, we intend to reach out to larger market area, within and outside the U.S. market</a:t>
            </a:r>
          </a:p>
          <a:p>
            <a:r>
              <a:rPr lang="en-US" dirty="0" smtClean="0"/>
              <a:t>OUR PRICING </a:t>
            </a:r>
          </a:p>
          <a:p>
            <a:r>
              <a:rPr lang="en-US" dirty="0" smtClean="0"/>
              <a:t>Premium services to those who subscribe through the company website/app (free access to the app and its basic features)</a:t>
            </a:r>
          </a:p>
          <a:p>
            <a:r>
              <a:rPr lang="en-US" dirty="0" smtClean="0"/>
              <a:t>An annual subscription of $37 to unlock all the premium features including free delivery</a:t>
            </a:r>
            <a:endParaRPr lang="en-US" dirty="0"/>
          </a:p>
        </p:txBody>
      </p:sp>
    </p:spTree>
    <p:extLst>
      <p:ext uri="{BB962C8B-B14F-4D97-AF65-F5344CB8AC3E}">
        <p14:creationId xmlns:p14="http://schemas.microsoft.com/office/powerpoint/2010/main" val="2904104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166</TotalTime>
  <Words>1835</Words>
  <Application>Microsoft Office PowerPoint</Application>
  <PresentationFormat>Custom</PresentationFormat>
  <Paragraphs>109</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Gallery</vt:lpstr>
      <vt:lpstr>Undercover colors</vt:lpstr>
      <vt:lpstr>Summary </vt:lpstr>
      <vt:lpstr>Problem </vt:lpstr>
      <vt:lpstr>Our solution</vt:lpstr>
      <vt:lpstr>Marketing/sales</vt:lpstr>
      <vt:lpstr>projection</vt:lpstr>
      <vt:lpstr>Competition </vt:lpstr>
      <vt:lpstr>business model</vt:lpstr>
      <vt:lpstr>Financing and pricing</vt:lpstr>
      <vt:lpstr>Continuation of financing</vt:lpstr>
      <vt:lpstr>Team </vt:lpstr>
      <vt:lpstr>Our Messaging </vt:lpstr>
      <vt:lpstr>Go-To-market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value-obsessed business model</dc:title>
  <dc:creator>AJ</dc:creator>
  <cp:lastModifiedBy>VINNY</cp:lastModifiedBy>
  <cp:revision>16</cp:revision>
  <dcterms:created xsi:type="dcterms:W3CDTF">2021-02-16T06:15:04Z</dcterms:created>
  <dcterms:modified xsi:type="dcterms:W3CDTF">2021-02-16T14:45:01Z</dcterms:modified>
</cp:coreProperties>
</file>